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4"/>
  </p:notesMasterIdLst>
  <p:sldIdLst>
    <p:sldId id="257" r:id="rId2"/>
    <p:sldId id="263" r:id="rId3"/>
    <p:sldId id="258" r:id="rId4"/>
    <p:sldId id="264" r:id="rId5"/>
    <p:sldId id="259" r:id="rId6"/>
    <p:sldId id="260" r:id="rId7"/>
    <p:sldId id="265" r:id="rId8"/>
    <p:sldId id="256" r:id="rId9"/>
    <p:sldId id="261" r:id="rId10"/>
    <p:sldId id="266" r:id="rId11"/>
    <p:sldId id="267" r:id="rId12"/>
    <p:sldId id="262" r:id="rId13"/>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61461" autoAdjust="0"/>
  </p:normalViewPr>
  <p:slideViewPr>
    <p:cSldViewPr snapToGrid="0">
      <p:cViewPr varScale="1">
        <p:scale>
          <a:sx n="65" d="100"/>
          <a:sy n="65" d="100"/>
        </p:scale>
        <p:origin x="52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6990A54-D73D-4C34-819A-722F62E11C79}" type="datetimeFigureOut">
              <a:rPr lang="en-GB" smtClean="0"/>
              <a:t>08/03/2019</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060CA1A-4E77-4B83-859F-B234349EC4BA}" type="slidenum">
              <a:rPr lang="en-GB" smtClean="0"/>
              <a:t>‹#›</a:t>
            </a:fld>
            <a:endParaRPr lang="en-GB"/>
          </a:p>
        </p:txBody>
      </p:sp>
    </p:spTree>
    <p:extLst>
      <p:ext uri="{BB962C8B-B14F-4D97-AF65-F5344CB8AC3E}">
        <p14:creationId xmlns:p14="http://schemas.microsoft.com/office/powerpoint/2010/main" val="3417994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scholastic.com/parents/article/why-social-skills-are-key-to-learnin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Introduction – who I am</a:t>
            </a:r>
          </a:p>
          <a:p>
            <a:r>
              <a:rPr lang="en-GB" dirty="0"/>
              <a:t>What the purpose of today’s session is</a:t>
            </a:r>
          </a:p>
        </p:txBody>
      </p:sp>
      <p:sp>
        <p:nvSpPr>
          <p:cNvPr id="4" name="Slide Number Placeholder 3"/>
          <p:cNvSpPr>
            <a:spLocks noGrp="1"/>
          </p:cNvSpPr>
          <p:nvPr>
            <p:ph type="sldNum" sz="quarter" idx="10"/>
          </p:nvPr>
        </p:nvSpPr>
        <p:spPr/>
        <p:txBody>
          <a:bodyPr/>
          <a:lstStyle/>
          <a:p>
            <a:fld id="{509F56F2-0EF6-45C0-A8BC-CE53C2BF3893}" type="slidenum">
              <a:rPr lang="en-GB" smtClean="0"/>
              <a:t>1</a:t>
            </a:fld>
            <a:endParaRPr lang="en-GB" dirty="0"/>
          </a:p>
        </p:txBody>
      </p:sp>
    </p:spTree>
    <p:extLst>
      <p:ext uri="{BB962C8B-B14F-4D97-AF65-F5344CB8AC3E}">
        <p14:creationId xmlns:p14="http://schemas.microsoft.com/office/powerpoint/2010/main" val="39266213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Choosing the Right Game at Every Age</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While in the long run we need to teach values, ethics, academic skills, and the importance of playing by the rules, in the early years the primary goals are helping your child become more self-confident and ambitious and to enjoy playing with others. If you're playing with more than one child, divide the family into teams, giving each player a job he can do well: A younger child may be responsible for rolling the dice (which he considers important, since that is where the luck comes from), and an older child the job of sorting the Monopoly money.</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 children approach 5, they have more sophisticated thinking skills and can begin to incorporate and exercise their number, letter, and word knowledge in literacy-based games. By 6, children may prefer more cognitively challenging games like checkers, which require and help develop planning, strategy, persistence, and critical thinking skills. </a:t>
            </a:r>
            <a:endParaRPr lang="en-GB" dirty="0"/>
          </a:p>
          <a:p>
            <a:endParaRPr lang="en-GB" dirty="0"/>
          </a:p>
          <a:p>
            <a:endParaRPr lang="en-GB" dirty="0"/>
          </a:p>
          <a:p>
            <a:r>
              <a:rPr lang="en-GB" dirty="0"/>
              <a:t>board games can teach important </a:t>
            </a:r>
            <a:r>
              <a:rPr lang="en-GB" dirty="0">
                <a:hlinkClick r:id="rId3"/>
              </a:rPr>
              <a:t>social skills</a:t>
            </a:r>
            <a:r>
              <a:rPr lang="en-GB" dirty="0"/>
              <a:t>, such as communicating verbally, sharing, waiting, taking turns, and enjoying interaction with others.</a:t>
            </a:r>
          </a:p>
          <a:p>
            <a:endParaRPr lang="en-GB" dirty="0"/>
          </a:p>
          <a:p>
            <a:r>
              <a:rPr lang="en-GB" dirty="0"/>
              <a:t> Board games can foster the ability to focus, and lengthen your child's attention span by encouraging the completion of an exciting, enjoyable game</a:t>
            </a:r>
          </a:p>
          <a:p>
            <a:endParaRPr lang="en-GB" dirty="0"/>
          </a:p>
          <a:p>
            <a:r>
              <a:rPr lang="en-GB" dirty="0"/>
              <a:t>Board games (particularly those with numbers and linear number sequences) lead to improvements in numeracy and mathematical ability</a:t>
            </a:r>
          </a:p>
          <a:p>
            <a:endParaRPr lang="en-GB" dirty="0"/>
          </a:p>
          <a:p>
            <a:r>
              <a:rPr lang="en-GB" dirty="0"/>
              <a:t>Increased concentration skills </a:t>
            </a:r>
          </a:p>
          <a:p>
            <a:endParaRPr lang="en-GB" dirty="0"/>
          </a:p>
          <a:p>
            <a:r>
              <a:rPr lang="en-GB" dirty="0"/>
              <a:t>Problem solving (draughts)</a:t>
            </a:r>
          </a:p>
        </p:txBody>
      </p:sp>
      <p:sp>
        <p:nvSpPr>
          <p:cNvPr id="4" name="Slide Number Placeholder 3"/>
          <p:cNvSpPr>
            <a:spLocks noGrp="1"/>
          </p:cNvSpPr>
          <p:nvPr>
            <p:ph type="sldNum" sz="quarter" idx="10"/>
          </p:nvPr>
        </p:nvSpPr>
        <p:spPr/>
        <p:txBody>
          <a:bodyPr/>
          <a:lstStyle/>
          <a:p>
            <a:fld id="{B060CA1A-4E77-4B83-859F-B234349EC4BA}" type="slidenum">
              <a:rPr lang="en-GB" smtClean="0"/>
              <a:t>10</a:t>
            </a:fld>
            <a:endParaRPr lang="en-GB"/>
          </a:p>
        </p:txBody>
      </p:sp>
    </p:spTree>
    <p:extLst>
      <p:ext uri="{BB962C8B-B14F-4D97-AF65-F5344CB8AC3E}">
        <p14:creationId xmlns:p14="http://schemas.microsoft.com/office/powerpoint/2010/main" val="17046659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children of 6 plus</a:t>
            </a:r>
          </a:p>
          <a:p>
            <a:endParaRPr lang="en-GB" dirty="0"/>
          </a:p>
          <a:p>
            <a:r>
              <a:rPr lang="en-GB" dirty="0"/>
              <a:t>Problem solving, reasoning, logic skills</a:t>
            </a:r>
          </a:p>
        </p:txBody>
      </p:sp>
      <p:sp>
        <p:nvSpPr>
          <p:cNvPr id="4" name="Slide Number Placeholder 3"/>
          <p:cNvSpPr>
            <a:spLocks noGrp="1"/>
          </p:cNvSpPr>
          <p:nvPr>
            <p:ph type="sldNum" sz="quarter" idx="10"/>
          </p:nvPr>
        </p:nvSpPr>
        <p:spPr/>
        <p:txBody>
          <a:bodyPr/>
          <a:lstStyle/>
          <a:p>
            <a:fld id="{B060CA1A-4E77-4B83-859F-B234349EC4BA}" type="slidenum">
              <a:rPr lang="en-GB" smtClean="0"/>
              <a:t>11</a:t>
            </a:fld>
            <a:endParaRPr lang="en-GB"/>
          </a:p>
        </p:txBody>
      </p:sp>
    </p:spTree>
    <p:extLst>
      <p:ext uri="{BB962C8B-B14F-4D97-AF65-F5344CB8AC3E}">
        <p14:creationId xmlns:p14="http://schemas.microsoft.com/office/powerpoint/2010/main" val="1606901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060CA1A-4E77-4B83-859F-B234349EC4BA}" type="slidenum">
              <a:rPr lang="en-GB" smtClean="0"/>
              <a:t>12</a:t>
            </a:fld>
            <a:endParaRPr lang="en-GB"/>
          </a:p>
        </p:txBody>
      </p:sp>
    </p:spTree>
    <p:extLst>
      <p:ext uri="{BB962C8B-B14F-4D97-AF65-F5344CB8AC3E}">
        <p14:creationId xmlns:p14="http://schemas.microsoft.com/office/powerpoint/2010/main" val="3467038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ffectLst/>
              </a:rPr>
              <a:t>Play is what children and young people do when they follow their own ideas and interests, in their own way, and for their own reasons.’</a:t>
            </a:r>
          </a:p>
          <a:p>
            <a:endParaRPr lang="en-GB" dirty="0">
              <a:effectLst/>
            </a:endParaRPr>
          </a:p>
          <a:p>
            <a:r>
              <a:rPr lang="en-GB" b="1" dirty="0">
                <a:effectLst/>
              </a:rPr>
              <a:t>Children’s right to play is a human right</a:t>
            </a:r>
            <a:endParaRPr lang="en-GB" dirty="0">
              <a:effectLst/>
            </a:endParaRPr>
          </a:p>
          <a:p>
            <a:r>
              <a:rPr lang="en-GB" dirty="0">
                <a:effectLst/>
              </a:rPr>
              <a:t>On 1 February 2013 the United Nations Committee on the Rights of the Child adopted a General Comment that clarifies for governments worldwide the meaning and importance of </a:t>
            </a:r>
            <a:r>
              <a:rPr lang="en-GB" b="1" dirty="0">
                <a:effectLst/>
              </a:rPr>
              <a:t>Article 31 of the Convention on the Right of the Child</a:t>
            </a:r>
            <a:r>
              <a:rPr lang="en-GB" dirty="0">
                <a:effectLst/>
              </a:rPr>
              <a:t>.</a:t>
            </a:r>
          </a:p>
          <a:p>
            <a:endParaRPr lang="en-GB" dirty="0"/>
          </a:p>
        </p:txBody>
      </p:sp>
      <p:sp>
        <p:nvSpPr>
          <p:cNvPr id="4" name="Slide Number Placeholder 3"/>
          <p:cNvSpPr>
            <a:spLocks noGrp="1"/>
          </p:cNvSpPr>
          <p:nvPr>
            <p:ph type="sldNum" sz="quarter" idx="10"/>
          </p:nvPr>
        </p:nvSpPr>
        <p:spPr/>
        <p:txBody>
          <a:bodyPr/>
          <a:lstStyle/>
          <a:p>
            <a:fld id="{B060CA1A-4E77-4B83-859F-B234349EC4BA}" type="slidenum">
              <a:rPr lang="en-GB" smtClean="0"/>
              <a:t>2</a:t>
            </a:fld>
            <a:endParaRPr lang="en-GB"/>
          </a:p>
        </p:txBody>
      </p:sp>
    </p:spTree>
    <p:extLst>
      <p:ext uri="{BB962C8B-B14F-4D97-AF65-F5344CB8AC3E}">
        <p14:creationId xmlns:p14="http://schemas.microsoft.com/office/powerpoint/2010/main" val="2702608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when children feel safe and secure they can focus on exploration and learning. </a:t>
            </a: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Play enables children to express feelings and practise roles. Through play children also learn to negotiate the give and take of relationships with others.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r>
              <a:rPr lang="en-GB" dirty="0"/>
              <a:t> </a:t>
            </a:r>
          </a:p>
        </p:txBody>
      </p:sp>
      <p:sp>
        <p:nvSpPr>
          <p:cNvPr id="4" name="Slide Number Placeholder 3"/>
          <p:cNvSpPr>
            <a:spLocks noGrp="1"/>
          </p:cNvSpPr>
          <p:nvPr>
            <p:ph type="sldNum" sz="quarter" idx="10"/>
          </p:nvPr>
        </p:nvSpPr>
        <p:spPr/>
        <p:txBody>
          <a:bodyPr/>
          <a:lstStyle/>
          <a:p>
            <a:fld id="{85081E9A-FDFA-41BF-88D5-2E72EC2C26B2}" type="slidenum">
              <a:rPr lang="en-GB" smtClean="0"/>
              <a:t>3</a:t>
            </a:fld>
            <a:endParaRPr lang="en-GB" dirty="0"/>
          </a:p>
        </p:txBody>
      </p:sp>
    </p:spTree>
    <p:extLst>
      <p:ext uri="{BB962C8B-B14F-4D97-AF65-F5344CB8AC3E}">
        <p14:creationId xmlns:p14="http://schemas.microsoft.com/office/powerpoint/2010/main" val="1800231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060CA1A-4E77-4B83-859F-B234349EC4BA}" type="slidenum">
              <a:rPr lang="en-GB" smtClean="0"/>
              <a:t>4</a:t>
            </a:fld>
            <a:endParaRPr lang="en-GB"/>
          </a:p>
        </p:txBody>
      </p:sp>
    </p:spTree>
    <p:extLst>
      <p:ext uri="{BB962C8B-B14F-4D97-AF65-F5344CB8AC3E}">
        <p14:creationId xmlns:p14="http://schemas.microsoft.com/office/powerpoint/2010/main" val="3318478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060CA1A-4E77-4B83-859F-B234349EC4BA}" type="slidenum">
              <a:rPr lang="en-GB" smtClean="0"/>
              <a:t>5</a:t>
            </a:fld>
            <a:endParaRPr lang="en-GB"/>
          </a:p>
        </p:txBody>
      </p:sp>
    </p:spTree>
    <p:extLst>
      <p:ext uri="{BB962C8B-B14F-4D97-AF65-F5344CB8AC3E}">
        <p14:creationId xmlns:p14="http://schemas.microsoft.com/office/powerpoint/2010/main" val="2128171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060CA1A-4E77-4B83-859F-B234349EC4BA}" type="slidenum">
              <a:rPr lang="en-GB" smtClean="0"/>
              <a:t>6</a:t>
            </a:fld>
            <a:endParaRPr lang="en-GB"/>
          </a:p>
        </p:txBody>
      </p:sp>
    </p:spTree>
    <p:extLst>
      <p:ext uri="{BB962C8B-B14F-4D97-AF65-F5344CB8AC3E}">
        <p14:creationId xmlns:p14="http://schemas.microsoft.com/office/powerpoint/2010/main" val="3407086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ffectLst/>
              </a:rPr>
              <a:t>Development of play skills</a:t>
            </a:r>
          </a:p>
          <a:p>
            <a:endParaRPr lang="en-GB" dirty="0">
              <a:effectLst/>
            </a:endParaRPr>
          </a:p>
          <a:p>
            <a:endParaRPr lang="en-GB"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Parallel play is a form of play in which children play adjacent to each other, but do not try to influence one another's behaviour. Children usually play alone during parallel play but are interested in what other children are doing. </a:t>
            </a:r>
          </a:p>
          <a:p>
            <a:endParaRPr lang="en-GB" dirty="0"/>
          </a:p>
          <a:p>
            <a:r>
              <a:rPr lang="en-GB" dirty="0"/>
              <a:t>As children get older they become involved in play that involves more interaction</a:t>
            </a:r>
          </a:p>
          <a:p>
            <a:endParaRPr lang="en-GB" dirty="0">
              <a:effectLst/>
            </a:endParaRPr>
          </a:p>
          <a:p>
            <a:endParaRPr lang="en-GB" dirty="0">
              <a:effectLst/>
            </a:endParaRPr>
          </a:p>
          <a:p>
            <a:r>
              <a:rPr lang="en-GB" dirty="0">
                <a:effectLst/>
              </a:rPr>
              <a:t>As children grow and develop, they move through six stages of play, though they may not progress in a linear fashion. Instead, their progression may involve engaging in different stages at different times depending on the physical environment and their individual temperament.  </a:t>
            </a:r>
          </a:p>
          <a:p>
            <a:endParaRPr lang="en-GB" sz="1200" b="1"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Unoccupied Play (Birth-3 Months)</a:t>
            </a:r>
          </a:p>
          <a:p>
            <a:r>
              <a:rPr lang="en-GB" sz="1200" b="1" i="0" kern="1200" dirty="0">
                <a:solidFill>
                  <a:schemeClr val="tx1"/>
                </a:solidFill>
                <a:effectLst/>
                <a:latin typeface="+mn-lt"/>
                <a:ea typeface="+mn-ea"/>
                <a:cs typeface="+mn-cs"/>
              </a:rPr>
              <a:t>Spectator/Onlooker Behavior (2 Years)</a:t>
            </a:r>
          </a:p>
          <a:p>
            <a:r>
              <a:rPr lang="en-GB" sz="1200" b="1" i="0" kern="1200" dirty="0">
                <a:solidFill>
                  <a:schemeClr val="tx1"/>
                </a:solidFill>
                <a:effectLst/>
                <a:latin typeface="+mn-lt"/>
                <a:ea typeface="+mn-ea"/>
                <a:cs typeface="+mn-cs"/>
              </a:rPr>
              <a:t>Solitary Play (Birth-2 Years)</a:t>
            </a:r>
          </a:p>
          <a:p>
            <a:r>
              <a:rPr lang="en-GB" sz="1200" b="1" i="0" kern="1200" dirty="0">
                <a:solidFill>
                  <a:schemeClr val="tx1"/>
                </a:solidFill>
                <a:effectLst/>
                <a:latin typeface="+mn-lt"/>
                <a:ea typeface="+mn-ea"/>
                <a:cs typeface="+mn-cs"/>
              </a:rPr>
              <a:t>Parallel Play (2+ Years)</a:t>
            </a:r>
          </a:p>
          <a:p>
            <a:r>
              <a:rPr lang="en-GB" sz="1200" b="1" i="0" kern="1200" dirty="0">
                <a:solidFill>
                  <a:schemeClr val="tx1"/>
                </a:solidFill>
                <a:effectLst/>
                <a:latin typeface="+mn-lt"/>
                <a:ea typeface="+mn-ea"/>
                <a:cs typeface="+mn-cs"/>
              </a:rPr>
              <a:t>Associate Play (3-4 Years)</a:t>
            </a:r>
          </a:p>
          <a:p>
            <a:r>
              <a:rPr lang="en-GB" sz="1200" b="1" i="0" kern="1200" dirty="0">
                <a:solidFill>
                  <a:schemeClr val="tx1"/>
                </a:solidFill>
                <a:effectLst/>
                <a:latin typeface="+mn-lt"/>
                <a:ea typeface="+mn-ea"/>
                <a:cs typeface="+mn-cs"/>
              </a:rPr>
              <a:t>Cooperative Play (4+ years)</a:t>
            </a:r>
          </a:p>
        </p:txBody>
      </p:sp>
      <p:sp>
        <p:nvSpPr>
          <p:cNvPr id="4" name="Slide Number Placeholder 3"/>
          <p:cNvSpPr>
            <a:spLocks noGrp="1"/>
          </p:cNvSpPr>
          <p:nvPr>
            <p:ph type="sldNum" sz="quarter" idx="10"/>
          </p:nvPr>
        </p:nvSpPr>
        <p:spPr/>
        <p:txBody>
          <a:bodyPr/>
          <a:lstStyle/>
          <a:p>
            <a:fld id="{85081E9A-FDFA-41BF-88D5-2E72EC2C26B2}" type="slidenum">
              <a:rPr lang="en-GB" smtClean="0"/>
              <a:t>7</a:t>
            </a:fld>
            <a:endParaRPr lang="en-GB" dirty="0"/>
          </a:p>
        </p:txBody>
      </p:sp>
    </p:spTree>
    <p:extLst>
      <p:ext uri="{BB962C8B-B14F-4D97-AF65-F5344CB8AC3E}">
        <p14:creationId xmlns:p14="http://schemas.microsoft.com/office/powerpoint/2010/main" val="3526849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060CA1A-4E77-4B83-859F-B234349EC4BA}" type="slidenum">
              <a:rPr lang="en-GB" smtClean="0"/>
              <a:t>8</a:t>
            </a:fld>
            <a:endParaRPr lang="en-GB"/>
          </a:p>
        </p:txBody>
      </p:sp>
    </p:spTree>
    <p:extLst>
      <p:ext uri="{BB962C8B-B14F-4D97-AF65-F5344CB8AC3E}">
        <p14:creationId xmlns:p14="http://schemas.microsoft.com/office/powerpoint/2010/main" val="15687889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Messy play, sand and water play, play-dough, </a:t>
            </a:r>
          </a:p>
          <a:p>
            <a:endParaRPr lang="en-GB" dirty="0"/>
          </a:p>
          <a:p>
            <a:r>
              <a:rPr lang="en-GB" dirty="0"/>
              <a:t>In pretend play, children may act out real-life situations. Development of language and narrative skills. Using their imagination.</a:t>
            </a:r>
          </a:p>
          <a:p>
            <a:endParaRPr lang="en-GB" dirty="0"/>
          </a:p>
          <a:p>
            <a:r>
              <a:rPr lang="en-GB" dirty="0"/>
              <a:t>Children follow or create rules to reach a shared objective in a game. </a:t>
            </a:r>
          </a:p>
          <a:p>
            <a:r>
              <a:rPr lang="en-GB" dirty="0"/>
              <a:t>Concepts like turn taking are reinforced by this type of play. At young age children play by their own very flexible rules.</a:t>
            </a:r>
          </a:p>
          <a:p>
            <a:r>
              <a:rPr lang="en-GB" dirty="0"/>
              <a:t>Language skills are a key element of this type of play, as children explain, question and negotiate the rules.</a:t>
            </a:r>
          </a:p>
          <a:p>
            <a:endParaRPr lang="en-GB" dirty="0"/>
          </a:p>
          <a:p>
            <a:r>
              <a:rPr lang="en-GB" dirty="0"/>
              <a:t>Young children may do pretend actions first with themselves, then with a doll or teddy e.g. pretending to go to sleep and later carrying out this action with a teddy. </a:t>
            </a:r>
          </a:p>
          <a:p>
            <a:r>
              <a:rPr lang="en-GB" dirty="0"/>
              <a:t>The caregiver has an important role, supporting the play a lot at first by suggesting and demonstrating actions. For example, the caregiver might ‘give teddy a bath’ and then hand the teddy to the child. </a:t>
            </a:r>
          </a:p>
          <a:p>
            <a:endParaRPr lang="en-GB" dirty="0"/>
          </a:p>
          <a:p>
            <a:r>
              <a:rPr lang="en-GB" sz="1200" dirty="0"/>
              <a:t>Children in such play practice their relationships with others and this is essential if a child is to fully understand that other people are separate beings who have minds of their own (‘Theory of mind’)</a:t>
            </a:r>
          </a:p>
          <a:p>
            <a:pPr marL="0" indent="0">
              <a:buNone/>
            </a:pPr>
            <a:r>
              <a:rPr lang="en-GB" sz="1200" dirty="0"/>
              <a:t>This realisation usually prompts the child to consider what other people may feel and to adjust his or her behaviour accordingly. </a:t>
            </a:r>
          </a:p>
          <a:p>
            <a:endParaRPr lang="en-GB" dirty="0"/>
          </a:p>
          <a:p>
            <a:endParaRPr lang="en-GB" dirty="0"/>
          </a:p>
          <a:p>
            <a:endParaRPr lang="en-GB" dirty="0"/>
          </a:p>
          <a:p>
            <a:r>
              <a:rPr lang="en-GB" dirty="0"/>
              <a:t>Constructive play – </a:t>
            </a:r>
            <a:r>
              <a:rPr lang="en-GB" dirty="0" err="1"/>
              <a:t>lego</a:t>
            </a:r>
            <a:r>
              <a:rPr lang="en-GB" dirty="0"/>
              <a:t>, blocks, junk modelling, </a:t>
            </a:r>
            <a:r>
              <a:rPr lang="en-GB" dirty="0" err="1"/>
              <a:t>meccano</a:t>
            </a:r>
            <a:endParaRPr lang="en-GB" dirty="0"/>
          </a:p>
        </p:txBody>
      </p:sp>
      <p:sp>
        <p:nvSpPr>
          <p:cNvPr id="4" name="Slide Number Placeholder 3"/>
          <p:cNvSpPr>
            <a:spLocks noGrp="1"/>
          </p:cNvSpPr>
          <p:nvPr>
            <p:ph type="sldNum" sz="quarter" idx="10"/>
          </p:nvPr>
        </p:nvSpPr>
        <p:spPr/>
        <p:txBody>
          <a:bodyPr/>
          <a:lstStyle/>
          <a:p>
            <a:fld id="{B060CA1A-4E77-4B83-859F-B234349EC4BA}" type="slidenum">
              <a:rPr lang="en-GB" smtClean="0"/>
              <a:t>9</a:t>
            </a:fld>
            <a:endParaRPr lang="en-GB"/>
          </a:p>
        </p:txBody>
      </p:sp>
    </p:spTree>
    <p:extLst>
      <p:ext uri="{BB962C8B-B14F-4D97-AF65-F5344CB8AC3E}">
        <p14:creationId xmlns:p14="http://schemas.microsoft.com/office/powerpoint/2010/main" val="3710437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3/8/2019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3/8/2019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3/8/2019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3/8/2019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3.png"/><Relationship Id="rId12" Type="http://schemas.microsoft.com/office/2007/relationships/hdphoto" Target="../media/hdphoto5.wdp"/><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5.png"/><Relationship Id="rId5" Type="http://schemas.openxmlformats.org/officeDocument/2006/relationships/image" Target="../media/image2.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4.png"/><Relationship Id="rId14" Type="http://schemas.microsoft.com/office/2007/relationships/hdphoto" Target="../media/hdphoto6.wdp"/></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916216-D6F5-4CBC-93C5-74B60C67065D}"/>
              </a:ext>
            </a:extLst>
          </p:cNvPr>
          <p:cNvSpPr/>
          <p:nvPr/>
        </p:nvSpPr>
        <p:spPr>
          <a:xfrm>
            <a:off x="952451" y="540849"/>
            <a:ext cx="9273401" cy="2431435"/>
          </a:xfrm>
          <a:prstGeom prst="rect">
            <a:avLst/>
          </a:prstGeom>
          <a:noFill/>
        </p:spPr>
        <p:txBody>
          <a:bodyPr wrap="square" lIns="91440" tIns="45720" rIns="91440" bIns="45720">
            <a:spAutoFit/>
          </a:bodyPr>
          <a:lstStyle/>
          <a:p>
            <a:pPr algn="ctr"/>
            <a:r>
              <a:rPr lang="en-US" sz="4800" b="1" cap="none" spc="0" dirty="0">
                <a:ln w="22225">
                  <a:solidFill>
                    <a:schemeClr val="accent2"/>
                  </a:solidFill>
                  <a:prstDash val="solid"/>
                </a:ln>
                <a:solidFill>
                  <a:schemeClr val="accent2">
                    <a:lumMod val="40000"/>
                    <a:lumOff val="60000"/>
                  </a:schemeClr>
                </a:solidFill>
                <a:effectLst/>
              </a:rPr>
              <a:t>The Power of Play</a:t>
            </a:r>
          </a:p>
          <a:p>
            <a:pPr algn="ctr"/>
            <a:r>
              <a:rPr lang="en-US" sz="4800" b="1" cap="none" spc="0" dirty="0">
                <a:ln w="22225">
                  <a:solidFill>
                    <a:schemeClr val="accent2"/>
                  </a:solidFill>
                  <a:prstDash val="solid"/>
                </a:ln>
                <a:solidFill>
                  <a:schemeClr val="accent2">
                    <a:lumMod val="40000"/>
                    <a:lumOff val="60000"/>
                  </a:schemeClr>
                </a:solidFill>
                <a:effectLst/>
              </a:rPr>
              <a:t> Parent Workshop</a:t>
            </a:r>
          </a:p>
          <a:p>
            <a:pPr algn="ctr"/>
            <a:r>
              <a:rPr lang="en-US" sz="2800" b="1" dirty="0" err="1">
                <a:ln w="22225">
                  <a:solidFill>
                    <a:schemeClr val="accent2"/>
                  </a:solidFill>
                  <a:prstDash val="solid"/>
                </a:ln>
              </a:rPr>
              <a:t>Dr</a:t>
            </a:r>
            <a:r>
              <a:rPr lang="en-US" sz="2800" b="1" dirty="0">
                <a:ln w="22225">
                  <a:solidFill>
                    <a:schemeClr val="accent2"/>
                  </a:solidFill>
                  <a:prstDash val="solid"/>
                </a:ln>
              </a:rPr>
              <a:t> Gillian O’Shea</a:t>
            </a:r>
          </a:p>
          <a:p>
            <a:pPr algn="ctr"/>
            <a:r>
              <a:rPr lang="en-US" sz="2800" b="1" cap="none" spc="0" dirty="0">
                <a:ln w="22225">
                  <a:solidFill>
                    <a:schemeClr val="accent2"/>
                  </a:solidFill>
                  <a:prstDash val="solid"/>
                </a:ln>
                <a:effectLst/>
              </a:rPr>
              <a:t>Educational Psychologist</a:t>
            </a: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backgroundRemoval t="0" b="99444" l="10000" r="90000">
                        <a14:foregroundMark x1="41944" y1="96111" x2="41944" y2="96111"/>
                      </a14:backgroundRemoval>
                    </a14:imgEffect>
                  </a14:imgLayer>
                </a14:imgProps>
              </a:ext>
            </a:extLst>
          </a:blip>
          <a:stretch>
            <a:fillRect/>
          </a:stretch>
        </p:blipFill>
        <p:spPr>
          <a:xfrm>
            <a:off x="-435234" y="2809054"/>
            <a:ext cx="3532168" cy="3532168"/>
          </a:xfrm>
          <a:prstGeom prst="rect">
            <a:avLst/>
          </a:prstGeom>
        </p:spPr>
      </p:pic>
      <p:pic>
        <p:nvPicPr>
          <p:cNvPr id="6" name="Picture 5"/>
          <p:cNvPicPr>
            <a:picLocks noChangeAspect="1"/>
          </p:cNvPicPr>
          <p:nvPr/>
        </p:nvPicPr>
        <p:blipFill>
          <a:blip r:embed="rId5">
            <a:extLst>
              <a:ext uri="{BEBA8EAE-BF5A-486C-A8C5-ECC9F3942E4B}">
                <a14:imgProps xmlns:a14="http://schemas.microsoft.com/office/drawing/2010/main">
                  <a14:imgLayer r:embed="rId6">
                    <a14:imgEffect>
                      <a14:backgroundRemoval t="9091" b="99707" l="2865" r="89974">
                        <a14:foregroundMark x1="36133" y1="47898" x2="36133" y2="47898"/>
                      </a14:backgroundRemoval>
                    </a14:imgEffect>
                  </a14:imgLayer>
                </a14:imgProps>
              </a:ext>
            </a:extLst>
          </a:blip>
          <a:stretch>
            <a:fillRect/>
          </a:stretch>
        </p:blipFill>
        <p:spPr>
          <a:xfrm>
            <a:off x="1914115" y="2870184"/>
            <a:ext cx="5230148" cy="3483360"/>
          </a:xfrm>
          <a:prstGeom prst="rect">
            <a:avLst/>
          </a:prstGeom>
        </p:spPr>
      </p:pic>
      <p:pic>
        <p:nvPicPr>
          <p:cNvPr id="8" name="Picture 7"/>
          <p:cNvPicPr>
            <a:picLocks noChangeAspect="1"/>
          </p:cNvPicPr>
          <p:nvPr/>
        </p:nvPicPr>
        <p:blipFill>
          <a:blip r:embed="rId7">
            <a:extLst>
              <a:ext uri="{BEBA8EAE-BF5A-486C-A8C5-ECC9F3942E4B}">
                <a14:imgProps xmlns:a14="http://schemas.microsoft.com/office/drawing/2010/main">
                  <a14:imgLayer r:embed="rId8">
                    <a14:imgEffect>
                      <a14:backgroundRemoval t="5750" b="98250" l="3376" r="97890">
                        <a14:backgroundMark x1="58650" y1="95250" x2="58650" y2="95250"/>
                        <a14:backgroundMark x1="52743" y1="95250" x2="52743" y2="95250"/>
                        <a14:backgroundMark x1="29958" y1="95500" x2="29958" y2="95500"/>
                        <a14:backgroundMark x1="70042" y1="95250" x2="70042" y2="95250"/>
                      </a14:backgroundRemoval>
                    </a14:imgEffect>
                  </a14:imgLayer>
                </a14:imgProps>
              </a:ext>
            </a:extLst>
          </a:blip>
          <a:stretch>
            <a:fillRect/>
          </a:stretch>
        </p:blipFill>
        <p:spPr>
          <a:xfrm>
            <a:off x="10026141" y="3202541"/>
            <a:ext cx="2165859" cy="3655459"/>
          </a:xfrm>
          <a:prstGeom prst="rect">
            <a:avLst/>
          </a:prstGeom>
        </p:spPr>
      </p:pic>
      <p:pic>
        <p:nvPicPr>
          <p:cNvPr id="9" name="Picture 8"/>
          <p:cNvPicPr>
            <a:picLocks noChangeAspect="1"/>
          </p:cNvPicPr>
          <p:nvPr/>
        </p:nvPicPr>
        <p:blipFill>
          <a:blip r:embed="rId9">
            <a:extLst>
              <a:ext uri="{BEBA8EAE-BF5A-486C-A8C5-ECC9F3942E4B}">
                <a14:imgProps xmlns:a14="http://schemas.microsoft.com/office/drawing/2010/main">
                  <a14:imgLayer r:embed="rId10">
                    <a14:imgEffect>
                      <a14:backgroundRemoval t="0" b="99832" l="5268" r="89840"/>
                    </a14:imgEffect>
                  </a14:imgLayer>
                </a14:imgProps>
              </a:ext>
            </a:extLst>
          </a:blip>
          <a:stretch>
            <a:fillRect/>
          </a:stretch>
        </p:blipFill>
        <p:spPr>
          <a:xfrm>
            <a:off x="5271746" y="3287666"/>
            <a:ext cx="5532782" cy="3107310"/>
          </a:xfrm>
          <a:prstGeom prst="rect">
            <a:avLst/>
          </a:prstGeom>
        </p:spPr>
      </p:pic>
      <p:pic>
        <p:nvPicPr>
          <p:cNvPr id="7" name="Picture 6"/>
          <p:cNvPicPr>
            <a:picLocks noChangeAspect="1"/>
          </p:cNvPicPr>
          <p:nvPr/>
        </p:nvPicPr>
        <p:blipFill>
          <a:blip r:embed="rId11">
            <a:extLst>
              <a:ext uri="{BEBA8EAE-BF5A-486C-A8C5-ECC9F3942E4B}">
                <a14:imgProps xmlns:a14="http://schemas.microsoft.com/office/drawing/2010/main">
                  <a14:imgLayer r:embed="rId12">
                    <a14:imgEffect>
                      <a14:backgroundRemoval t="2300" b="99606" l="0" r="89974">
                        <a14:foregroundMark x1="60547" y1="90013" x2="60547" y2="90013"/>
                        <a14:foregroundMark x1="12826" y1="88502" x2="12826" y2="88502"/>
                        <a14:foregroundMark x1="18815" y1="80880" x2="18815" y2="80880"/>
                        <a14:foregroundMark x1="29167" y1="5059" x2="29167" y2="5059"/>
                        <a14:foregroundMark x1="51497" y1="10118" x2="51497" y2="10118"/>
                        <a14:foregroundMark x1="48763" y1="8147" x2="48763" y2="8147"/>
                        <a14:foregroundMark x1="12565" y1="13666" x2="12565" y2="13666"/>
                        <a14:foregroundMark x1="22331" y1="7359" x2="22331" y2="7359"/>
                      </a14:backgroundRemoval>
                    </a14:imgEffect>
                  </a14:imgLayer>
                </a14:imgProps>
              </a:ext>
            </a:extLst>
          </a:blip>
          <a:stretch>
            <a:fillRect/>
          </a:stretch>
        </p:blipFill>
        <p:spPr>
          <a:xfrm>
            <a:off x="8161592" y="3131110"/>
            <a:ext cx="3322296" cy="3292014"/>
          </a:xfrm>
          <a:prstGeom prst="rect">
            <a:avLst/>
          </a:prstGeom>
        </p:spPr>
      </p:pic>
      <p:pic>
        <p:nvPicPr>
          <p:cNvPr id="11" name="Picture 10"/>
          <p:cNvPicPr>
            <a:picLocks noChangeAspect="1"/>
          </p:cNvPicPr>
          <p:nvPr/>
        </p:nvPicPr>
        <p:blipFill>
          <a:blip r:embed="rId13">
            <a:extLst>
              <a:ext uri="{BEBA8EAE-BF5A-486C-A8C5-ECC9F3942E4B}">
                <a14:imgProps xmlns:a14="http://schemas.microsoft.com/office/drawing/2010/main">
                  <a14:imgLayer r:embed="rId14">
                    <a14:imgEffect>
                      <a14:backgroundRemoval t="0" b="100000" l="28175" r="99818">
                        <a14:foregroundMark x1="33273" y1="54272" x2="33273" y2="54272"/>
                        <a14:foregroundMark x1="36140" y1="65208" x2="36140" y2="65208"/>
                        <a14:foregroundMark x1="33455" y1="44908" x2="33455" y2="44908"/>
                        <a14:foregroundMark x1="33273" y1="42379" x2="33273" y2="42379"/>
                        <a14:foregroundMark x1="31406" y1="36022" x2="31406" y2="36022"/>
                        <a14:foregroundMark x1="59126" y1="85509" x2="59126" y2="85509"/>
                        <a14:foregroundMark x1="97132" y1="66712" x2="97132" y2="66712"/>
                        <a14:foregroundMark x1="93264" y1="49966" x2="93264" y2="49966"/>
                        <a14:foregroundMark x1="95266" y1="69515" x2="95266" y2="69515"/>
                        <a14:foregroundMark x1="41557" y1="25359" x2="41557" y2="25359"/>
                      </a14:backgroundRemoval>
                    </a14:imgEffect>
                  </a14:imgLayer>
                </a14:imgProps>
              </a:ext>
            </a:extLst>
          </a:blip>
          <a:stretch>
            <a:fillRect/>
          </a:stretch>
        </p:blipFill>
        <p:spPr>
          <a:xfrm>
            <a:off x="2677936" y="3792121"/>
            <a:ext cx="3846507" cy="2561420"/>
          </a:xfrm>
          <a:prstGeom prst="rect">
            <a:avLst/>
          </a:prstGeom>
        </p:spPr>
      </p:pic>
    </p:spTree>
    <p:extLst>
      <p:ext uri="{BB962C8B-B14F-4D97-AF65-F5344CB8AC3E}">
        <p14:creationId xmlns:p14="http://schemas.microsoft.com/office/powerpoint/2010/main" val="4101195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CEF4B-0E1E-4BD7-8393-67C15820B5BC}"/>
              </a:ext>
            </a:extLst>
          </p:cNvPr>
          <p:cNvSpPr>
            <a:spLocks noGrp="1"/>
          </p:cNvSpPr>
          <p:nvPr>
            <p:ph type="title"/>
          </p:nvPr>
        </p:nvSpPr>
        <p:spPr/>
        <p:txBody>
          <a:bodyPr/>
          <a:lstStyle/>
          <a:p>
            <a:endParaRPr lang="en-GB"/>
          </a:p>
        </p:txBody>
      </p:sp>
      <p:pic>
        <p:nvPicPr>
          <p:cNvPr id="3" name="Picture 2">
            <a:extLst>
              <a:ext uri="{FF2B5EF4-FFF2-40B4-BE49-F238E27FC236}">
                <a16:creationId xmlns:a16="http://schemas.microsoft.com/office/drawing/2014/main" id="{F3BDCBF3-0F75-481E-A8E6-DA9BBD36A9E1}"/>
              </a:ext>
            </a:extLst>
          </p:cNvPr>
          <p:cNvPicPr>
            <a:picLocks noChangeAspect="1"/>
          </p:cNvPicPr>
          <p:nvPr/>
        </p:nvPicPr>
        <p:blipFill>
          <a:blip r:embed="rId3"/>
          <a:stretch>
            <a:fillRect/>
          </a:stretch>
        </p:blipFill>
        <p:spPr>
          <a:xfrm>
            <a:off x="677333" y="2104410"/>
            <a:ext cx="3024511" cy="2646447"/>
          </a:xfrm>
          <a:prstGeom prst="rect">
            <a:avLst/>
          </a:prstGeom>
        </p:spPr>
      </p:pic>
      <p:pic>
        <p:nvPicPr>
          <p:cNvPr id="4" name="Picture 3">
            <a:extLst>
              <a:ext uri="{FF2B5EF4-FFF2-40B4-BE49-F238E27FC236}">
                <a16:creationId xmlns:a16="http://schemas.microsoft.com/office/drawing/2014/main" id="{C8D46EA8-0241-4E76-B00B-6AD6801AF8A0}"/>
              </a:ext>
            </a:extLst>
          </p:cNvPr>
          <p:cNvPicPr>
            <a:picLocks noChangeAspect="1"/>
          </p:cNvPicPr>
          <p:nvPr/>
        </p:nvPicPr>
        <p:blipFill>
          <a:blip r:embed="rId4"/>
          <a:stretch>
            <a:fillRect/>
          </a:stretch>
        </p:blipFill>
        <p:spPr>
          <a:xfrm>
            <a:off x="8025063" y="1383669"/>
            <a:ext cx="3409182" cy="3409182"/>
          </a:xfrm>
          <a:prstGeom prst="rect">
            <a:avLst/>
          </a:prstGeom>
        </p:spPr>
      </p:pic>
      <p:pic>
        <p:nvPicPr>
          <p:cNvPr id="5" name="Picture 4">
            <a:extLst>
              <a:ext uri="{FF2B5EF4-FFF2-40B4-BE49-F238E27FC236}">
                <a16:creationId xmlns:a16="http://schemas.microsoft.com/office/drawing/2014/main" id="{0AF0E896-4F5F-4387-ADF8-62F6F4A2B4CE}"/>
              </a:ext>
            </a:extLst>
          </p:cNvPr>
          <p:cNvPicPr>
            <a:picLocks noChangeAspect="1"/>
          </p:cNvPicPr>
          <p:nvPr/>
        </p:nvPicPr>
        <p:blipFill>
          <a:blip r:embed="rId5"/>
          <a:stretch>
            <a:fillRect/>
          </a:stretch>
        </p:blipFill>
        <p:spPr>
          <a:xfrm>
            <a:off x="4472678" y="3215149"/>
            <a:ext cx="3099312" cy="3320691"/>
          </a:xfrm>
          <a:prstGeom prst="rect">
            <a:avLst/>
          </a:prstGeom>
        </p:spPr>
      </p:pic>
      <p:pic>
        <p:nvPicPr>
          <p:cNvPr id="6" name="Picture 5">
            <a:extLst>
              <a:ext uri="{FF2B5EF4-FFF2-40B4-BE49-F238E27FC236}">
                <a16:creationId xmlns:a16="http://schemas.microsoft.com/office/drawing/2014/main" id="{DD7DA1E5-C808-48A2-AD4E-4461941AA6B2}"/>
              </a:ext>
            </a:extLst>
          </p:cNvPr>
          <p:cNvPicPr>
            <a:picLocks noChangeAspect="1"/>
          </p:cNvPicPr>
          <p:nvPr/>
        </p:nvPicPr>
        <p:blipFill>
          <a:blip r:embed="rId6"/>
          <a:stretch>
            <a:fillRect/>
          </a:stretch>
        </p:blipFill>
        <p:spPr>
          <a:xfrm>
            <a:off x="4262238" y="609600"/>
            <a:ext cx="3205164" cy="2478660"/>
          </a:xfrm>
          <a:prstGeom prst="rect">
            <a:avLst/>
          </a:prstGeom>
        </p:spPr>
      </p:pic>
    </p:spTree>
    <p:extLst>
      <p:ext uri="{BB962C8B-B14F-4D97-AF65-F5344CB8AC3E}">
        <p14:creationId xmlns:p14="http://schemas.microsoft.com/office/powerpoint/2010/main" val="1546350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A0BC5-FB72-4BE0-82E4-2595870AF90D}"/>
              </a:ext>
            </a:extLst>
          </p:cNvPr>
          <p:cNvSpPr>
            <a:spLocks noGrp="1"/>
          </p:cNvSpPr>
          <p:nvPr>
            <p:ph type="title"/>
          </p:nvPr>
        </p:nvSpPr>
        <p:spPr/>
        <p:txBody>
          <a:bodyPr/>
          <a:lstStyle/>
          <a:p>
            <a:endParaRPr lang="en-GB"/>
          </a:p>
        </p:txBody>
      </p:sp>
      <p:pic>
        <p:nvPicPr>
          <p:cNvPr id="4" name="Picture 3">
            <a:extLst>
              <a:ext uri="{FF2B5EF4-FFF2-40B4-BE49-F238E27FC236}">
                <a16:creationId xmlns:a16="http://schemas.microsoft.com/office/drawing/2014/main" id="{4537B22D-DD38-4603-985F-43F8702F5F4E}"/>
              </a:ext>
            </a:extLst>
          </p:cNvPr>
          <p:cNvPicPr>
            <a:picLocks noChangeAspect="1"/>
          </p:cNvPicPr>
          <p:nvPr/>
        </p:nvPicPr>
        <p:blipFill>
          <a:blip r:embed="rId3"/>
          <a:stretch>
            <a:fillRect/>
          </a:stretch>
        </p:blipFill>
        <p:spPr>
          <a:xfrm>
            <a:off x="2801102" y="961104"/>
            <a:ext cx="4689833" cy="4689833"/>
          </a:xfrm>
          <a:prstGeom prst="rect">
            <a:avLst/>
          </a:prstGeom>
        </p:spPr>
      </p:pic>
    </p:spTree>
    <p:extLst>
      <p:ext uri="{BB962C8B-B14F-4D97-AF65-F5344CB8AC3E}">
        <p14:creationId xmlns:p14="http://schemas.microsoft.com/office/powerpoint/2010/main" val="545564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916216-D6F5-4CBC-93C5-74B60C67065D}"/>
              </a:ext>
            </a:extLst>
          </p:cNvPr>
          <p:cNvSpPr/>
          <p:nvPr/>
        </p:nvSpPr>
        <p:spPr>
          <a:xfrm>
            <a:off x="1052189" y="846454"/>
            <a:ext cx="10186534" cy="2646878"/>
          </a:xfrm>
          <a:prstGeom prst="rect">
            <a:avLst/>
          </a:prstGeom>
          <a:noFill/>
        </p:spPr>
        <p:txBody>
          <a:bodyPr wrap="square" lIns="91440" tIns="45720" rIns="91440" bIns="45720">
            <a:spAutoFit/>
          </a:bodyPr>
          <a:lstStyle/>
          <a:p>
            <a:pPr algn="ctr"/>
            <a:r>
              <a:rPr lang="en-US" sz="16600" b="1" cap="none" spc="0" dirty="0">
                <a:ln w="22225">
                  <a:solidFill>
                    <a:schemeClr val="accent2"/>
                  </a:solidFill>
                  <a:prstDash val="solid"/>
                </a:ln>
                <a:solidFill>
                  <a:schemeClr val="accent2">
                    <a:lumMod val="40000"/>
                    <a:lumOff val="60000"/>
                  </a:schemeClr>
                </a:solidFill>
                <a:effectLst/>
              </a:rPr>
              <a:t>Questions</a:t>
            </a:r>
          </a:p>
        </p:txBody>
      </p:sp>
      <p:sp>
        <p:nvSpPr>
          <p:cNvPr id="5" name="Rectangle 4"/>
          <p:cNvSpPr/>
          <p:nvPr/>
        </p:nvSpPr>
        <p:spPr>
          <a:xfrm rot="1434609">
            <a:off x="6144923" y="3509487"/>
            <a:ext cx="1634672" cy="315471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19900" b="1" dirty="0">
                <a:ln/>
                <a:solidFill>
                  <a:schemeClr val="accent4"/>
                </a:solidFill>
              </a:rPr>
              <a:t>?</a:t>
            </a:r>
          </a:p>
        </p:txBody>
      </p:sp>
      <p:sp>
        <p:nvSpPr>
          <p:cNvPr id="7" name="Rectangle 6"/>
          <p:cNvSpPr/>
          <p:nvPr/>
        </p:nvSpPr>
        <p:spPr>
          <a:xfrm rot="664507">
            <a:off x="650645" y="3581110"/>
            <a:ext cx="1170513" cy="2646878"/>
          </a:xfrm>
          <a:prstGeom prst="rect">
            <a:avLst/>
          </a:prstGeom>
          <a:noFill/>
        </p:spPr>
        <p:txBody>
          <a:bodyPr wrap="none" lIns="91440" tIns="45720" rIns="91440" bIns="45720">
            <a:spAutoFit/>
          </a:bodyPr>
          <a:lstStyle/>
          <a:p>
            <a:pPr algn="ctr"/>
            <a:r>
              <a:rPr lang="en-US" sz="166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t>
            </a:r>
          </a:p>
        </p:txBody>
      </p:sp>
      <p:sp>
        <p:nvSpPr>
          <p:cNvPr id="8" name="Rectangle 7"/>
          <p:cNvSpPr/>
          <p:nvPr/>
        </p:nvSpPr>
        <p:spPr>
          <a:xfrm rot="20105178">
            <a:off x="9565169" y="3545502"/>
            <a:ext cx="1170513" cy="2646878"/>
          </a:xfrm>
          <a:prstGeom prst="rect">
            <a:avLst/>
          </a:prstGeom>
          <a:noFill/>
        </p:spPr>
        <p:txBody>
          <a:bodyPr wrap="none" lIns="91440" tIns="45720" rIns="91440" bIns="45720">
            <a:spAutoFit/>
          </a:bodyPr>
          <a:lstStyle/>
          <a:p>
            <a:pPr algn="ctr"/>
            <a:r>
              <a:rPr lang="en-US" sz="166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a:t>
            </a:r>
          </a:p>
        </p:txBody>
      </p:sp>
      <p:sp>
        <p:nvSpPr>
          <p:cNvPr id="9" name="Rectangle 8"/>
          <p:cNvSpPr/>
          <p:nvPr/>
        </p:nvSpPr>
        <p:spPr>
          <a:xfrm rot="21108510">
            <a:off x="2924969" y="3509487"/>
            <a:ext cx="1790305" cy="3154710"/>
          </a:xfrm>
          <a:prstGeom prst="rect">
            <a:avLst/>
          </a:prstGeom>
          <a:noFill/>
        </p:spPr>
        <p:txBody>
          <a:bodyPr wrap="square" lIns="91440" tIns="45720" rIns="91440" bIns="45720">
            <a:spAutoFit/>
          </a:bodyPr>
          <a:lstStyle/>
          <a:p>
            <a:pPr algn="ctr"/>
            <a:r>
              <a:rPr lang="en-US" sz="199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t>
            </a:r>
          </a:p>
        </p:txBody>
      </p:sp>
    </p:spTree>
    <p:extLst>
      <p:ext uri="{BB962C8B-B14F-4D97-AF65-F5344CB8AC3E}">
        <p14:creationId xmlns:p14="http://schemas.microsoft.com/office/powerpoint/2010/main" val="2788119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E86D18-9724-425A-98B4-BCF66D7E69DF}"/>
              </a:ext>
            </a:extLst>
          </p:cNvPr>
          <p:cNvPicPr>
            <a:picLocks noChangeAspect="1"/>
          </p:cNvPicPr>
          <p:nvPr/>
        </p:nvPicPr>
        <p:blipFill>
          <a:blip r:embed="rId3"/>
          <a:stretch>
            <a:fillRect/>
          </a:stretch>
        </p:blipFill>
        <p:spPr>
          <a:xfrm>
            <a:off x="2846439" y="454894"/>
            <a:ext cx="5707625" cy="5707625"/>
          </a:xfrm>
          <a:prstGeom prst="rect">
            <a:avLst/>
          </a:prstGeom>
        </p:spPr>
      </p:pic>
    </p:spTree>
    <p:extLst>
      <p:ext uri="{BB962C8B-B14F-4D97-AF65-F5344CB8AC3E}">
        <p14:creationId xmlns:p14="http://schemas.microsoft.com/office/powerpoint/2010/main" val="2302334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The power of play</a:t>
            </a:r>
          </a:p>
        </p:txBody>
      </p:sp>
      <p:sp>
        <p:nvSpPr>
          <p:cNvPr id="3" name="Content Placeholder 2"/>
          <p:cNvSpPr>
            <a:spLocks noGrp="1"/>
          </p:cNvSpPr>
          <p:nvPr>
            <p:ph sz="half" idx="1"/>
          </p:nvPr>
        </p:nvSpPr>
        <p:spPr>
          <a:xfrm>
            <a:off x="1097277" y="1845733"/>
            <a:ext cx="5365515" cy="4415581"/>
          </a:xfrm>
        </p:spPr>
        <p:txBody>
          <a:bodyPr>
            <a:normAutofit fontScale="47500" lnSpcReduction="20000"/>
          </a:bodyPr>
          <a:lstStyle/>
          <a:p>
            <a:pPr marL="0" lvl="0" indent="0">
              <a:lnSpc>
                <a:spcPct val="100000"/>
              </a:lnSpc>
              <a:spcBef>
                <a:spcPts val="0"/>
              </a:spcBef>
              <a:spcAft>
                <a:spcPts val="0"/>
              </a:spcAft>
              <a:buClrTx/>
              <a:buSzTx/>
              <a:buNone/>
              <a:defRPr/>
            </a:pPr>
            <a:r>
              <a:rPr lang="en-GB" sz="3800" dirty="0"/>
              <a:t>Social and emotional wellbeing comes from children feeling safe, secure and valued. The sense of wellbeing frees children to explore and learn.</a:t>
            </a:r>
          </a:p>
          <a:p>
            <a:pPr marL="0" lvl="0" indent="0">
              <a:lnSpc>
                <a:spcPct val="100000"/>
              </a:lnSpc>
              <a:spcBef>
                <a:spcPts val="0"/>
              </a:spcBef>
              <a:spcAft>
                <a:spcPts val="0"/>
              </a:spcAft>
              <a:buClrTx/>
              <a:buSzTx/>
              <a:buNone/>
              <a:defRPr/>
            </a:pPr>
            <a:endParaRPr lang="en-GB" sz="3800" dirty="0"/>
          </a:p>
          <a:p>
            <a:pPr marL="0" lvl="0" indent="0">
              <a:lnSpc>
                <a:spcPct val="100000"/>
              </a:lnSpc>
              <a:spcBef>
                <a:spcPts val="0"/>
              </a:spcBef>
              <a:spcAft>
                <a:spcPts val="0"/>
              </a:spcAft>
              <a:buClrTx/>
              <a:buSzTx/>
              <a:buNone/>
              <a:defRPr/>
            </a:pPr>
            <a:r>
              <a:rPr lang="en-GB" sz="3800" dirty="0"/>
              <a:t>They learn ways to understand the world, knowing that they can get help and support when they need it. They gradually learn to identify and express their feelings and gain skills and understandings about relating to others.</a:t>
            </a:r>
          </a:p>
          <a:p>
            <a:pPr marL="0" indent="0">
              <a:spcBef>
                <a:spcPts val="0"/>
              </a:spcBef>
              <a:spcAft>
                <a:spcPts val="0"/>
              </a:spcAft>
              <a:buNone/>
            </a:pPr>
            <a:endParaRPr lang="en-GB" sz="3800" dirty="0"/>
          </a:p>
          <a:p>
            <a:pPr marL="0" indent="0">
              <a:spcBef>
                <a:spcPts val="0"/>
              </a:spcBef>
              <a:spcAft>
                <a:spcPts val="0"/>
              </a:spcAft>
              <a:buNone/>
            </a:pPr>
            <a:r>
              <a:rPr lang="en-GB" sz="3800" dirty="0"/>
              <a:t>Much of what children learn about making   relationships and managing emotions occurs through play. </a:t>
            </a:r>
          </a:p>
          <a:p>
            <a:pPr marL="0" indent="0">
              <a:spcBef>
                <a:spcPts val="0"/>
              </a:spcBef>
              <a:spcAft>
                <a:spcPts val="0"/>
              </a:spcAft>
              <a:buNone/>
            </a:pPr>
            <a:endParaRPr lang="en-GB" sz="2400" dirty="0"/>
          </a:p>
          <a:p>
            <a:pPr marL="0" indent="0">
              <a:spcBef>
                <a:spcPts val="0"/>
              </a:spcBef>
              <a:spcAft>
                <a:spcPts val="0"/>
              </a:spcAft>
              <a:buNone/>
            </a:pPr>
            <a:endParaRPr lang="en-GB" sz="2400" dirty="0"/>
          </a:p>
          <a:p>
            <a:pPr marL="0" indent="0">
              <a:spcBef>
                <a:spcPts val="0"/>
              </a:spcBef>
              <a:spcAft>
                <a:spcPts val="0"/>
              </a:spcAft>
              <a:buNone/>
            </a:pPr>
            <a:endParaRPr lang="en-GB" sz="2400" dirty="0"/>
          </a:p>
          <a:p>
            <a:pPr marL="0" indent="0">
              <a:spcBef>
                <a:spcPts val="0"/>
              </a:spcBef>
              <a:spcAft>
                <a:spcPts val="0"/>
              </a:spcAft>
              <a:buNone/>
            </a:pPr>
            <a:r>
              <a:rPr lang="en-GB" sz="2400" dirty="0"/>
              <a:t> </a:t>
            </a:r>
          </a:p>
          <a:p>
            <a:endParaRPr lang="en-GB" dirty="0"/>
          </a:p>
          <a:p>
            <a:pPr marL="0" indent="0">
              <a:buNone/>
            </a:pPr>
            <a:endParaRPr lang="en-GB" dirty="0"/>
          </a:p>
        </p:txBody>
      </p:sp>
      <p:sp>
        <p:nvSpPr>
          <p:cNvPr id="4" name="Content Placeholder 3">
            <a:extLst>
              <a:ext uri="{FF2B5EF4-FFF2-40B4-BE49-F238E27FC236}">
                <a16:creationId xmlns:a16="http://schemas.microsoft.com/office/drawing/2014/main" id="{585583AB-F871-44DD-AB7F-184C2C19C470}"/>
              </a:ext>
            </a:extLst>
          </p:cNvPr>
          <p:cNvSpPr>
            <a:spLocks noGrp="1"/>
          </p:cNvSpPr>
          <p:nvPr>
            <p:ph sz="half" idx="2"/>
          </p:nvPr>
        </p:nvSpPr>
        <p:spPr>
          <a:xfrm>
            <a:off x="6334570" y="2490789"/>
            <a:ext cx="4184034" cy="3880773"/>
          </a:xfrm>
        </p:spPr>
        <p:txBody>
          <a:bodyPr>
            <a:normAutofit fontScale="47500" lnSpcReduction="20000"/>
          </a:bodyPr>
          <a:lstStyle/>
          <a:p>
            <a:endParaRPr lang="en-GB" dirty="0"/>
          </a:p>
        </p:txBody>
      </p:sp>
      <p:pic>
        <p:nvPicPr>
          <p:cNvPr id="5" name="Picture 4" descr="Image result for happy play infants">
            <a:extLst>
              <a:ext uri="{FF2B5EF4-FFF2-40B4-BE49-F238E27FC236}">
                <a16:creationId xmlns:a16="http://schemas.microsoft.com/office/drawing/2014/main" id="{96964E7C-1CAB-48AC-B384-88EFFF220C2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577935" y="2341435"/>
            <a:ext cx="4572000" cy="316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1293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6AD5458-7D0F-4393-BFEF-B69E8D5351FC}"/>
              </a:ext>
            </a:extLst>
          </p:cNvPr>
          <p:cNvSpPr>
            <a:spLocks noGrp="1"/>
          </p:cNvSpPr>
          <p:nvPr>
            <p:ph type="title"/>
          </p:nvPr>
        </p:nvSpPr>
        <p:spPr/>
        <p:txBody>
          <a:bodyPr/>
          <a:lstStyle/>
          <a:p>
            <a:r>
              <a:rPr lang="en-GB" dirty="0"/>
              <a:t>Play helps children to………</a:t>
            </a:r>
          </a:p>
        </p:txBody>
      </p:sp>
      <p:sp>
        <p:nvSpPr>
          <p:cNvPr id="6" name="Content Placeholder 5">
            <a:extLst>
              <a:ext uri="{FF2B5EF4-FFF2-40B4-BE49-F238E27FC236}">
                <a16:creationId xmlns:a16="http://schemas.microsoft.com/office/drawing/2014/main" id="{08879149-5C2B-4128-8CD1-66647D9ADB4D}"/>
              </a:ext>
            </a:extLst>
          </p:cNvPr>
          <p:cNvSpPr>
            <a:spLocks noGrp="1"/>
          </p:cNvSpPr>
          <p:nvPr>
            <p:ph idx="1"/>
          </p:nvPr>
        </p:nvSpPr>
        <p:spPr/>
        <p:txBody>
          <a:bodyPr>
            <a:normAutofit fontScale="92500"/>
          </a:bodyPr>
          <a:lstStyle/>
          <a:p>
            <a:r>
              <a:rPr lang="en-GB" dirty="0"/>
              <a:t>increase their self-awareness, self-esteem, and self-respect</a:t>
            </a:r>
          </a:p>
          <a:p>
            <a:r>
              <a:rPr lang="en-GB" dirty="0"/>
              <a:t>improve and maintain their physical and mental health</a:t>
            </a:r>
          </a:p>
          <a:p>
            <a:r>
              <a:rPr lang="en-GB" dirty="0"/>
              <a:t>give them the opportunity to mix with other children</a:t>
            </a:r>
          </a:p>
          <a:p>
            <a:r>
              <a:rPr lang="en-GB" dirty="0"/>
              <a:t>allow them to increase their confidence through developing new skills</a:t>
            </a:r>
          </a:p>
          <a:p>
            <a:r>
              <a:rPr lang="en-GB" dirty="0"/>
              <a:t>promote their imagination, independence and creativity</a:t>
            </a:r>
          </a:p>
          <a:p>
            <a:r>
              <a:rPr lang="en-GB" dirty="0"/>
              <a:t>offer opportunities for children of all abilities and backgrounds to play together</a:t>
            </a:r>
          </a:p>
          <a:p>
            <a:r>
              <a:rPr lang="en-GB" dirty="0"/>
              <a:t>provide opportunities for developing social skills and learning</a:t>
            </a:r>
          </a:p>
          <a:p>
            <a:r>
              <a:rPr lang="en-GB" dirty="0"/>
              <a:t>build resilience through risk taking and challenge, problem solving, and dealing with new and novel situations</a:t>
            </a:r>
          </a:p>
          <a:p>
            <a:r>
              <a:rPr lang="en-GB" dirty="0"/>
              <a:t>provide opportunities to learn about their environment and the wider community.</a:t>
            </a:r>
          </a:p>
          <a:p>
            <a:endParaRPr lang="en-GB" dirty="0"/>
          </a:p>
        </p:txBody>
      </p:sp>
    </p:spTree>
    <p:extLst>
      <p:ext uri="{BB962C8B-B14F-4D97-AF65-F5344CB8AC3E}">
        <p14:creationId xmlns:p14="http://schemas.microsoft.com/office/powerpoint/2010/main" val="3727689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Play and developing a sense of self</a:t>
            </a:r>
          </a:p>
        </p:txBody>
      </p:sp>
      <p:sp>
        <p:nvSpPr>
          <p:cNvPr id="3" name="Content Placeholder 2"/>
          <p:cNvSpPr>
            <a:spLocks noGrp="1"/>
          </p:cNvSpPr>
          <p:nvPr>
            <p:ph sz="half" idx="1"/>
          </p:nvPr>
        </p:nvSpPr>
        <p:spPr/>
        <p:txBody>
          <a:bodyPr>
            <a:normAutofit lnSpcReduction="10000"/>
          </a:bodyPr>
          <a:lstStyle/>
          <a:p>
            <a:r>
              <a:rPr lang="en-GB" dirty="0"/>
              <a:t>Play provides opportunities for children to have power over what they do as well as what and how they learn. </a:t>
            </a:r>
          </a:p>
          <a:p>
            <a:r>
              <a:rPr lang="en-GB" dirty="0"/>
              <a:t>Children are reliant on caregivers and their lives are often organised around an adult’s schedule. </a:t>
            </a:r>
          </a:p>
          <a:p>
            <a:r>
              <a:rPr lang="en-GB" dirty="0"/>
              <a:t>In play, children have more opportunity to make decisions. This is important for their developing sense of self as it builds feelings of self efficacy, competence and confidence. </a:t>
            </a:r>
          </a:p>
        </p:txBody>
      </p:sp>
      <p:sp>
        <p:nvSpPr>
          <p:cNvPr id="5" name="Content Placeholder 4">
            <a:extLst>
              <a:ext uri="{FF2B5EF4-FFF2-40B4-BE49-F238E27FC236}">
                <a16:creationId xmlns:a16="http://schemas.microsoft.com/office/drawing/2014/main" id="{AD83DC75-2CBF-4928-860E-8DFA3F3DD1B6}"/>
              </a:ext>
            </a:extLst>
          </p:cNvPr>
          <p:cNvSpPr>
            <a:spLocks noGrp="1"/>
          </p:cNvSpPr>
          <p:nvPr>
            <p:ph sz="half" idx="2"/>
          </p:nvPr>
        </p:nvSpPr>
        <p:spPr/>
        <p:txBody>
          <a:bodyPr>
            <a:normAutofit lnSpcReduction="10000"/>
          </a:bodyPr>
          <a:lstStyle/>
          <a:p>
            <a:endParaRPr lang="en-GB" dirty="0"/>
          </a:p>
        </p:txBody>
      </p:sp>
      <p:pic>
        <p:nvPicPr>
          <p:cNvPr id="4" name="Picture 3" descr="Image result for happy play infants">
            <a:extLst>
              <a:ext uri="{FF2B5EF4-FFF2-40B4-BE49-F238E27FC236}">
                <a16:creationId xmlns:a16="http://schemas.microsoft.com/office/drawing/2014/main" id="{A7969D93-BD54-40FC-BA12-C93143D9BB8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9970" y="2160589"/>
            <a:ext cx="4603115" cy="3455670"/>
          </a:xfrm>
          <a:prstGeom prst="rect">
            <a:avLst/>
          </a:prstGeom>
          <a:noFill/>
          <a:ln>
            <a:noFill/>
          </a:ln>
        </p:spPr>
      </p:pic>
    </p:spTree>
    <p:extLst>
      <p:ext uri="{BB962C8B-B14F-4D97-AF65-F5344CB8AC3E}">
        <p14:creationId xmlns:p14="http://schemas.microsoft.com/office/powerpoint/2010/main" val="254847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Play is a way that children can work through and resolve problems</a:t>
            </a:r>
          </a:p>
        </p:txBody>
      </p:sp>
      <p:sp>
        <p:nvSpPr>
          <p:cNvPr id="3" name="Content Placeholder 2"/>
          <p:cNvSpPr>
            <a:spLocks noGrp="1"/>
          </p:cNvSpPr>
          <p:nvPr>
            <p:ph idx="1"/>
          </p:nvPr>
        </p:nvSpPr>
        <p:spPr/>
        <p:txBody>
          <a:bodyPr/>
          <a:lstStyle/>
          <a:p>
            <a:r>
              <a:rPr lang="en-GB" dirty="0"/>
              <a:t>Young children often do not have the language to really express their feelings but they can do it through play. As children grow and learn, their play becomes a way of expressing themselves. These ways of personal expression can help them to cope with feelings all their lives. </a:t>
            </a:r>
          </a:p>
          <a:p>
            <a:endParaRPr lang="en-GB" dirty="0"/>
          </a:p>
          <a:p>
            <a:r>
              <a:rPr lang="en-GB" dirty="0"/>
              <a:t>For example, a child whose family has separated may feel very anxious about what is going to happen to them. These feelings and possibilities can be explored through play. The child can practise having two homes set-up with two houses and different dolls. The same applies to children who have moved house, as distance can be a difficult concept for young children to understand. </a:t>
            </a:r>
          </a:p>
        </p:txBody>
      </p:sp>
    </p:spTree>
    <p:extLst>
      <p:ext uri="{BB962C8B-B14F-4D97-AF65-F5344CB8AC3E}">
        <p14:creationId xmlns:p14="http://schemas.microsoft.com/office/powerpoint/2010/main" val="853480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Parten’s categories of social participation</a:t>
            </a:r>
          </a:p>
        </p:txBody>
      </p:sp>
      <p:graphicFrame>
        <p:nvGraphicFramePr>
          <p:cNvPr id="4" name="Content Placeholder 3"/>
          <p:cNvGraphicFramePr>
            <a:graphicFrameLocks noGrp="1"/>
          </p:cNvGraphicFramePr>
          <p:nvPr>
            <p:ph idx="1"/>
            <p:extLst/>
          </p:nvPr>
        </p:nvGraphicFramePr>
        <p:xfrm>
          <a:off x="1096963" y="1846263"/>
          <a:ext cx="10058400" cy="4226560"/>
        </p:xfrm>
        <a:graphic>
          <a:graphicData uri="http://schemas.openxmlformats.org/drawingml/2006/table">
            <a:tbl>
              <a:tblPr firstRow="1" bandRow="1">
                <a:tableStyleId>{5C22544A-7EE6-4342-B048-85BDC9FD1C3A}</a:tableStyleId>
              </a:tblPr>
              <a:tblGrid>
                <a:gridCol w="5029200">
                  <a:extLst>
                    <a:ext uri="{9D8B030D-6E8A-4147-A177-3AD203B41FA5}">
                      <a16:colId xmlns:a16="http://schemas.microsoft.com/office/drawing/2014/main" val="20000"/>
                    </a:ext>
                  </a:extLst>
                </a:gridCol>
                <a:gridCol w="5029200">
                  <a:extLst>
                    <a:ext uri="{9D8B030D-6E8A-4147-A177-3AD203B41FA5}">
                      <a16:colId xmlns:a16="http://schemas.microsoft.com/office/drawing/2014/main" val="20001"/>
                    </a:ext>
                  </a:extLst>
                </a:gridCol>
              </a:tblGrid>
              <a:tr h="370840">
                <a:tc>
                  <a:txBody>
                    <a:bodyPr/>
                    <a:lstStyle/>
                    <a:p>
                      <a:r>
                        <a:rPr lang="en-GB" dirty="0"/>
                        <a:t>Category</a:t>
                      </a:r>
                    </a:p>
                  </a:txBody>
                  <a:tcPr/>
                </a:tc>
                <a:tc>
                  <a:txBody>
                    <a:bodyPr/>
                    <a:lstStyle/>
                    <a:p>
                      <a:r>
                        <a:rPr lang="en-GB" dirty="0"/>
                        <a:t>Description</a:t>
                      </a:r>
                    </a:p>
                  </a:txBody>
                  <a:tcPr/>
                </a:tc>
                <a:extLst>
                  <a:ext uri="{0D108BD9-81ED-4DB2-BD59-A6C34878D82A}">
                    <a16:rowId xmlns:a16="http://schemas.microsoft.com/office/drawing/2014/main" val="10000"/>
                  </a:ext>
                </a:extLst>
              </a:tr>
              <a:tr h="370840">
                <a:tc>
                  <a:txBody>
                    <a:bodyPr/>
                    <a:lstStyle/>
                    <a:p>
                      <a:r>
                        <a:rPr lang="en-GB" dirty="0"/>
                        <a:t>Unoccupied</a:t>
                      </a:r>
                    </a:p>
                  </a:txBody>
                  <a:tcPr/>
                </a:tc>
                <a:tc>
                  <a:txBody>
                    <a:bodyPr/>
                    <a:lstStyle/>
                    <a:p>
                      <a:r>
                        <a:rPr lang="en-GB" dirty="0"/>
                        <a:t>Child is not engaged in any activity</a:t>
                      </a:r>
                    </a:p>
                  </a:txBody>
                  <a:tcPr/>
                </a:tc>
                <a:extLst>
                  <a:ext uri="{0D108BD9-81ED-4DB2-BD59-A6C34878D82A}">
                    <a16:rowId xmlns:a16="http://schemas.microsoft.com/office/drawing/2014/main" val="10001"/>
                  </a:ext>
                </a:extLst>
              </a:tr>
              <a:tr h="370840">
                <a:tc>
                  <a:txBody>
                    <a:bodyPr/>
                    <a:lstStyle/>
                    <a:p>
                      <a:r>
                        <a:rPr lang="en-GB" dirty="0"/>
                        <a:t>Onlooker</a:t>
                      </a:r>
                    </a:p>
                  </a:txBody>
                  <a:tcPr/>
                </a:tc>
                <a:tc>
                  <a:txBody>
                    <a:bodyPr/>
                    <a:lstStyle/>
                    <a:p>
                      <a:r>
                        <a:rPr lang="en-GB" dirty="0"/>
                        <a:t>Child is just watching others, not joining</a:t>
                      </a:r>
                      <a:r>
                        <a:rPr lang="en-GB" baseline="0" dirty="0"/>
                        <a:t> in</a:t>
                      </a:r>
                    </a:p>
                  </a:txBody>
                  <a:tcPr/>
                </a:tc>
                <a:extLst>
                  <a:ext uri="{0D108BD9-81ED-4DB2-BD59-A6C34878D82A}">
                    <a16:rowId xmlns:a16="http://schemas.microsoft.com/office/drawing/2014/main" val="10002"/>
                  </a:ext>
                </a:extLst>
              </a:tr>
              <a:tr h="370840">
                <a:tc>
                  <a:txBody>
                    <a:bodyPr/>
                    <a:lstStyle/>
                    <a:p>
                      <a:r>
                        <a:rPr lang="en-GB" dirty="0"/>
                        <a:t>Solitary</a:t>
                      </a:r>
                    </a:p>
                  </a:txBody>
                  <a:tcPr/>
                </a:tc>
                <a:tc>
                  <a:txBody>
                    <a:bodyPr/>
                    <a:lstStyle/>
                    <a:p>
                      <a:r>
                        <a:rPr lang="en-GB" dirty="0"/>
                        <a:t>Child plays alone, away from others</a:t>
                      </a:r>
                    </a:p>
                  </a:txBody>
                  <a:tcPr/>
                </a:tc>
                <a:extLst>
                  <a:ext uri="{0D108BD9-81ED-4DB2-BD59-A6C34878D82A}">
                    <a16:rowId xmlns:a16="http://schemas.microsoft.com/office/drawing/2014/main" val="10003"/>
                  </a:ext>
                </a:extLst>
              </a:tr>
              <a:tr h="370840">
                <a:tc>
                  <a:txBody>
                    <a:bodyPr/>
                    <a:lstStyle/>
                    <a:p>
                      <a:r>
                        <a:rPr lang="en-GB" dirty="0"/>
                        <a:t>Parallel</a:t>
                      </a:r>
                    </a:p>
                  </a:txBody>
                  <a:tcPr/>
                </a:tc>
                <a:tc>
                  <a:txBody>
                    <a:bodyPr/>
                    <a:lstStyle/>
                    <a:p>
                      <a:r>
                        <a:rPr lang="en-GB" dirty="0"/>
                        <a:t>Child plays near others at an activity,</a:t>
                      </a:r>
                      <a:r>
                        <a:rPr lang="en-GB" baseline="0" dirty="0"/>
                        <a:t> doing similar things e.g. playing independently at the sand tray</a:t>
                      </a:r>
                      <a:endParaRPr lang="en-GB" dirty="0"/>
                    </a:p>
                  </a:txBody>
                  <a:tcPr/>
                </a:tc>
                <a:extLst>
                  <a:ext uri="{0D108BD9-81ED-4DB2-BD59-A6C34878D82A}">
                    <a16:rowId xmlns:a16="http://schemas.microsoft.com/office/drawing/2014/main" val="10004"/>
                  </a:ext>
                </a:extLst>
              </a:tr>
              <a:tr h="370840">
                <a:tc>
                  <a:txBody>
                    <a:bodyPr/>
                    <a:lstStyle/>
                    <a:p>
                      <a:r>
                        <a:rPr lang="en-GB" dirty="0"/>
                        <a:t>Associative</a:t>
                      </a:r>
                    </a:p>
                  </a:txBody>
                  <a:tcPr/>
                </a:tc>
                <a:tc>
                  <a:txBody>
                    <a:bodyPr/>
                    <a:lstStyle/>
                    <a:p>
                      <a:r>
                        <a:rPr lang="en-GB" dirty="0"/>
                        <a:t>Child interacts</a:t>
                      </a:r>
                      <a:r>
                        <a:rPr lang="en-GB" baseline="0" dirty="0"/>
                        <a:t> with others at an activity, doing similar things, e.g. each adding building blocks to the same tower</a:t>
                      </a:r>
                      <a:endParaRPr lang="en-GB" dirty="0"/>
                    </a:p>
                  </a:txBody>
                  <a:tcPr/>
                </a:tc>
                <a:extLst>
                  <a:ext uri="{0D108BD9-81ED-4DB2-BD59-A6C34878D82A}">
                    <a16:rowId xmlns:a16="http://schemas.microsoft.com/office/drawing/2014/main" val="10005"/>
                  </a:ext>
                </a:extLst>
              </a:tr>
              <a:tr h="370840">
                <a:tc>
                  <a:txBody>
                    <a:bodyPr/>
                    <a:lstStyle/>
                    <a:p>
                      <a:r>
                        <a:rPr lang="en-GB" dirty="0"/>
                        <a:t>Cooperative</a:t>
                      </a:r>
                      <a:r>
                        <a:rPr lang="en-GB" baseline="0" dirty="0"/>
                        <a:t> </a:t>
                      </a:r>
                      <a:endParaRPr lang="en-GB" dirty="0"/>
                    </a:p>
                  </a:txBody>
                  <a:tcPr/>
                </a:tc>
                <a:tc>
                  <a:txBody>
                    <a:bodyPr/>
                    <a:lstStyle/>
                    <a:p>
                      <a:r>
                        <a:rPr lang="en-GB" dirty="0"/>
                        <a:t>Child interacts with others</a:t>
                      </a:r>
                      <a:r>
                        <a:rPr lang="en-GB" baseline="0" dirty="0"/>
                        <a:t> in complementary ways e.g. one child gets blocks and hands them to another child, who builds the tower</a:t>
                      </a:r>
                      <a:endParaRPr lang="en-GB"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847875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833CB-4712-4E05-8253-CF52F9551761}"/>
              </a:ext>
            </a:extLst>
          </p:cNvPr>
          <p:cNvSpPr>
            <a:spLocks noGrp="1"/>
          </p:cNvSpPr>
          <p:nvPr>
            <p:ph type="ctrTitle"/>
          </p:nvPr>
        </p:nvSpPr>
        <p:spPr>
          <a:xfrm>
            <a:off x="1507067" y="1397000"/>
            <a:ext cx="7766936" cy="2653836"/>
          </a:xfrm>
        </p:spPr>
        <p:txBody>
          <a:bodyPr/>
          <a:lstStyle/>
          <a:p>
            <a:pPr algn="ctr"/>
            <a:r>
              <a:rPr lang="en-GB" dirty="0"/>
              <a:t>There are many different types of play. Can you think of any?</a:t>
            </a:r>
          </a:p>
        </p:txBody>
      </p:sp>
      <p:sp>
        <p:nvSpPr>
          <p:cNvPr id="3" name="Subtitle 2">
            <a:extLst>
              <a:ext uri="{FF2B5EF4-FFF2-40B4-BE49-F238E27FC236}">
                <a16:creationId xmlns:a16="http://schemas.microsoft.com/office/drawing/2014/main" id="{25BCF6C9-CF62-41FA-BF18-A9045F3E3F67}"/>
              </a:ext>
            </a:extLst>
          </p:cNvPr>
          <p:cNvSpPr>
            <a:spLocks noGrp="1"/>
          </p:cNvSpPr>
          <p:nvPr>
            <p:ph type="subTitle" idx="1"/>
          </p:nvPr>
        </p:nvSpPr>
        <p:spPr/>
        <p:txBody>
          <a:bodyPr/>
          <a:lstStyle/>
          <a:p>
            <a:endParaRPr lang="en-GB"/>
          </a:p>
        </p:txBody>
      </p:sp>
      <p:pic>
        <p:nvPicPr>
          <p:cNvPr id="6" name="Picture 5">
            <a:extLst>
              <a:ext uri="{FF2B5EF4-FFF2-40B4-BE49-F238E27FC236}">
                <a16:creationId xmlns:a16="http://schemas.microsoft.com/office/drawing/2014/main" id="{24F057DB-C0F2-49FA-AA43-18B4255C57F8}"/>
              </a:ext>
            </a:extLst>
          </p:cNvPr>
          <p:cNvPicPr>
            <a:picLocks noChangeAspect="1"/>
          </p:cNvPicPr>
          <p:nvPr/>
        </p:nvPicPr>
        <p:blipFill>
          <a:blip r:embed="rId3"/>
          <a:stretch>
            <a:fillRect/>
          </a:stretch>
        </p:blipFill>
        <p:spPr>
          <a:xfrm>
            <a:off x="1507067" y="4451798"/>
            <a:ext cx="2121592" cy="1914310"/>
          </a:xfrm>
          <a:prstGeom prst="rect">
            <a:avLst/>
          </a:prstGeom>
        </p:spPr>
      </p:pic>
      <p:pic>
        <p:nvPicPr>
          <p:cNvPr id="7" name="Picture 6">
            <a:extLst>
              <a:ext uri="{FF2B5EF4-FFF2-40B4-BE49-F238E27FC236}">
                <a16:creationId xmlns:a16="http://schemas.microsoft.com/office/drawing/2014/main" id="{3BA72D60-3B86-4220-979D-B3EF8FF6E3FA}"/>
              </a:ext>
            </a:extLst>
          </p:cNvPr>
          <p:cNvPicPr>
            <a:picLocks noChangeAspect="1"/>
          </p:cNvPicPr>
          <p:nvPr/>
        </p:nvPicPr>
        <p:blipFill>
          <a:blip r:embed="rId4"/>
          <a:stretch>
            <a:fillRect/>
          </a:stretch>
        </p:blipFill>
        <p:spPr>
          <a:xfrm>
            <a:off x="8595259" y="300104"/>
            <a:ext cx="2316681" cy="1987468"/>
          </a:xfrm>
          <a:prstGeom prst="rect">
            <a:avLst/>
          </a:prstGeom>
        </p:spPr>
      </p:pic>
    </p:spTree>
    <p:extLst>
      <p:ext uri="{BB962C8B-B14F-4D97-AF65-F5344CB8AC3E}">
        <p14:creationId xmlns:p14="http://schemas.microsoft.com/office/powerpoint/2010/main" val="3120100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36F90CB0-52E6-4697-8C4E-A60EE308C15E}"/>
              </a:ext>
            </a:extLst>
          </p:cNvPr>
          <p:cNvSpPr>
            <a:spLocks noGrp="1"/>
          </p:cNvSpPr>
          <p:nvPr>
            <p:ph type="title"/>
          </p:nvPr>
        </p:nvSpPr>
        <p:spPr/>
        <p:txBody>
          <a:bodyPr/>
          <a:lstStyle/>
          <a:p>
            <a:endParaRPr lang="en-GB"/>
          </a:p>
        </p:txBody>
      </p:sp>
      <p:graphicFrame>
        <p:nvGraphicFramePr>
          <p:cNvPr id="14" name="Table 13">
            <a:extLst>
              <a:ext uri="{FF2B5EF4-FFF2-40B4-BE49-F238E27FC236}">
                <a16:creationId xmlns:a16="http://schemas.microsoft.com/office/drawing/2014/main" id="{608033D6-03BB-4FB2-B6D6-14459628909D}"/>
              </a:ext>
            </a:extLst>
          </p:cNvPr>
          <p:cNvGraphicFramePr>
            <a:graphicFrameLocks noGrp="1"/>
          </p:cNvGraphicFramePr>
          <p:nvPr>
            <p:extLst>
              <p:ext uri="{D42A27DB-BD31-4B8C-83A1-F6EECF244321}">
                <p14:modId xmlns:p14="http://schemas.microsoft.com/office/powerpoint/2010/main" val="3987274917"/>
              </p:ext>
            </p:extLst>
          </p:nvPr>
        </p:nvGraphicFramePr>
        <p:xfrm>
          <a:off x="911668" y="339896"/>
          <a:ext cx="8128000" cy="604012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132313296"/>
                    </a:ext>
                  </a:extLst>
                </a:gridCol>
                <a:gridCol w="4064000">
                  <a:extLst>
                    <a:ext uri="{9D8B030D-6E8A-4147-A177-3AD203B41FA5}">
                      <a16:colId xmlns:a16="http://schemas.microsoft.com/office/drawing/2014/main" val="1343115481"/>
                    </a:ext>
                  </a:extLst>
                </a:gridCol>
              </a:tblGrid>
              <a:tr h="370840">
                <a:tc>
                  <a:txBody>
                    <a:bodyPr/>
                    <a:lstStyle/>
                    <a:p>
                      <a:r>
                        <a:rPr lang="en-GB" dirty="0"/>
                        <a:t>Types of Play</a:t>
                      </a:r>
                    </a:p>
                  </a:txBody>
                  <a:tcPr/>
                </a:tc>
                <a:tc>
                  <a:txBody>
                    <a:bodyPr/>
                    <a:lstStyle/>
                    <a:p>
                      <a:r>
                        <a:rPr lang="en-GB" dirty="0"/>
                        <a:t>Importance</a:t>
                      </a:r>
                    </a:p>
                  </a:txBody>
                  <a:tcPr/>
                </a:tc>
                <a:extLst>
                  <a:ext uri="{0D108BD9-81ED-4DB2-BD59-A6C34878D82A}">
                    <a16:rowId xmlns:a16="http://schemas.microsoft.com/office/drawing/2014/main" val="3967398448"/>
                  </a:ext>
                </a:extLst>
              </a:tr>
              <a:tr h="370840">
                <a:tc>
                  <a:txBody>
                    <a:bodyPr/>
                    <a:lstStyle/>
                    <a:p>
                      <a:r>
                        <a:rPr lang="en-GB" dirty="0"/>
                        <a:t>Exploratory Play</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The kind of play when children use their touch, smell and taste senses to explore and learn about the texture and function of the world around them.</a:t>
                      </a:r>
                    </a:p>
                  </a:txBody>
                  <a:tcPr/>
                </a:tc>
                <a:extLst>
                  <a:ext uri="{0D108BD9-81ED-4DB2-BD59-A6C34878D82A}">
                    <a16:rowId xmlns:a16="http://schemas.microsoft.com/office/drawing/2014/main" val="2573033415"/>
                  </a:ext>
                </a:extLst>
              </a:tr>
              <a:tr h="370840">
                <a:tc>
                  <a:txBody>
                    <a:bodyPr/>
                    <a:lstStyle/>
                    <a:p>
                      <a:r>
                        <a:rPr lang="en-GB" dirty="0"/>
                        <a:t>Pretend Play</a:t>
                      </a:r>
                    </a:p>
                  </a:txBody>
                  <a:tcPr/>
                </a:tc>
                <a:tc>
                  <a:txBody>
                    <a:bodyPr/>
                    <a:lstStyle/>
                    <a:p>
                      <a:r>
                        <a:rPr lang="en-GB" dirty="0"/>
                        <a:t>Children learn to take turns, cooperate with others and work on language development. </a:t>
                      </a:r>
                    </a:p>
                  </a:txBody>
                  <a:tcPr/>
                </a:tc>
                <a:extLst>
                  <a:ext uri="{0D108BD9-81ED-4DB2-BD59-A6C34878D82A}">
                    <a16:rowId xmlns:a16="http://schemas.microsoft.com/office/drawing/2014/main" val="694049003"/>
                  </a:ext>
                </a:extLst>
              </a:tr>
              <a:tr h="370840">
                <a:tc>
                  <a:txBody>
                    <a:bodyPr/>
                    <a:lstStyle/>
                    <a:p>
                      <a:r>
                        <a:rPr lang="en-GB" dirty="0"/>
                        <a:t>Competitive Play</a:t>
                      </a:r>
                    </a:p>
                  </a:txBody>
                  <a:tcPr/>
                </a:tc>
                <a:tc>
                  <a:txBody>
                    <a:bodyPr/>
                    <a:lstStyle/>
                    <a:p>
                      <a:r>
                        <a:rPr lang="en-GB" dirty="0"/>
                        <a:t>Helps children learn about rules and turn-taking and how to function as part of a team. Develops language skills.</a:t>
                      </a:r>
                    </a:p>
                  </a:txBody>
                  <a:tcPr/>
                </a:tc>
                <a:extLst>
                  <a:ext uri="{0D108BD9-81ED-4DB2-BD59-A6C34878D82A}">
                    <a16:rowId xmlns:a16="http://schemas.microsoft.com/office/drawing/2014/main" val="1858137625"/>
                  </a:ext>
                </a:extLst>
              </a:tr>
              <a:tr h="370840">
                <a:tc>
                  <a:txBody>
                    <a:bodyPr/>
                    <a:lstStyle/>
                    <a:p>
                      <a:r>
                        <a:rPr lang="en-GB" dirty="0"/>
                        <a:t>Physical/Active Play</a:t>
                      </a:r>
                    </a:p>
                  </a:txBody>
                  <a:tcPr/>
                </a:tc>
                <a:tc>
                  <a:txBody>
                    <a:bodyPr/>
                    <a:lstStyle/>
                    <a:p>
                      <a:r>
                        <a:rPr lang="en-GB" dirty="0"/>
                        <a:t>This helps children develop gross (large movement) and fine (small movement) motor skills.</a:t>
                      </a:r>
                    </a:p>
                  </a:txBody>
                  <a:tcPr/>
                </a:tc>
                <a:extLst>
                  <a:ext uri="{0D108BD9-81ED-4DB2-BD59-A6C34878D82A}">
                    <a16:rowId xmlns:a16="http://schemas.microsoft.com/office/drawing/2014/main" val="3746274805"/>
                  </a:ext>
                </a:extLst>
              </a:tr>
              <a:tr h="370840">
                <a:tc>
                  <a:txBody>
                    <a:bodyPr/>
                    <a:lstStyle/>
                    <a:p>
                      <a:r>
                        <a:rPr lang="en-GB" dirty="0"/>
                        <a:t>Constructive Play</a:t>
                      </a:r>
                    </a:p>
                  </a:txBody>
                  <a:tcPr/>
                </a:tc>
                <a:tc>
                  <a:txBody>
                    <a:bodyPr/>
                    <a:lstStyle/>
                    <a:p>
                      <a:r>
                        <a:rPr lang="en-GB" dirty="0"/>
                        <a:t>Teaches children how to build, manipulate and fit things together. This helps develop their motor and cognitive skills.</a:t>
                      </a:r>
                    </a:p>
                  </a:txBody>
                  <a:tcPr/>
                </a:tc>
                <a:extLst>
                  <a:ext uri="{0D108BD9-81ED-4DB2-BD59-A6C34878D82A}">
                    <a16:rowId xmlns:a16="http://schemas.microsoft.com/office/drawing/2014/main" val="2300820516"/>
                  </a:ext>
                </a:extLst>
              </a:tr>
            </a:tbl>
          </a:graphicData>
        </a:graphic>
      </p:graphicFrame>
    </p:spTree>
    <p:extLst>
      <p:ext uri="{BB962C8B-B14F-4D97-AF65-F5344CB8AC3E}">
        <p14:creationId xmlns:p14="http://schemas.microsoft.com/office/powerpoint/2010/main" val="278824236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214</TotalTime>
  <Words>1195</Words>
  <Application>Microsoft Office PowerPoint</Application>
  <PresentationFormat>Widescreen</PresentationFormat>
  <Paragraphs>137</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Trebuchet MS</vt:lpstr>
      <vt:lpstr>Wingdings 3</vt:lpstr>
      <vt:lpstr>Facet</vt:lpstr>
      <vt:lpstr>PowerPoint Presentation</vt:lpstr>
      <vt:lpstr>PowerPoint Presentation</vt:lpstr>
      <vt:lpstr>The power of play</vt:lpstr>
      <vt:lpstr>Play helps children to………</vt:lpstr>
      <vt:lpstr>Play and developing a sense of self</vt:lpstr>
      <vt:lpstr>Play is a way that children can work through and resolve problems</vt:lpstr>
      <vt:lpstr>Parten’s categories of social participation</vt:lpstr>
      <vt:lpstr>There are many different types of play. Can you think of any?</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O'Shea Gillian: H&amp;F</dc:creator>
  <cp:lastModifiedBy>O'Shea Gillian: H&amp;F</cp:lastModifiedBy>
  <cp:revision>17</cp:revision>
  <cp:lastPrinted>2019-03-08T16:01:31Z</cp:lastPrinted>
  <dcterms:created xsi:type="dcterms:W3CDTF">2019-03-05T14:28:46Z</dcterms:created>
  <dcterms:modified xsi:type="dcterms:W3CDTF">2019-03-08T16:05:12Z</dcterms:modified>
</cp:coreProperties>
</file>